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421" r:id="rId4"/>
    <p:sldId id="422" r:id="rId5"/>
    <p:sldId id="257" r:id="rId6"/>
    <p:sldId id="425" r:id="rId7"/>
    <p:sldId id="426" r:id="rId8"/>
    <p:sldId id="424" r:id="rId9"/>
    <p:sldId id="427" r:id="rId10"/>
    <p:sldId id="428" r:id="rId11"/>
    <p:sldId id="42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74" autoAdjust="0"/>
  </p:normalViewPr>
  <p:slideViewPr>
    <p:cSldViewPr snapToGrid="0">
      <p:cViewPr>
        <p:scale>
          <a:sx n="100" d="100"/>
          <a:sy n="100" d="100"/>
        </p:scale>
        <p:origin x="95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Структура расхода внебюджетных средств в 2019 году.</a:t>
            </a:r>
          </a:p>
        </c:rich>
      </c:tx>
      <c:layout>
        <c:manualLayout>
          <c:xMode val="edge"/>
          <c:yMode val="edge"/>
          <c:x val="0.270459538297509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1144312338311617"/>
          <c:y val="0.12822382271714691"/>
          <c:w val="0.23065455524782957"/>
          <c:h val="0.6898521691049264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55-4883-BD93-8319BC7904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55-4883-BD93-8319BC7904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55-4883-BD93-8319BC7904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55-4883-BD93-8319BC7904D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F55-4883-BD93-8319BC7904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Заработная плата</c:v>
                </c:pt>
                <c:pt idx="1">
                  <c:v>Коммунальные услуги</c:v>
                </c:pt>
                <c:pt idx="2">
                  <c:v>Содержание имущества</c:v>
                </c:pt>
                <c:pt idx="3">
                  <c:v>Приобретение материалов</c:v>
                </c:pt>
                <c:pt idx="4">
                  <c:v>Прочие расходы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9.1999999999999998E-2</c:v>
                </c:pt>
                <c:pt idx="1">
                  <c:v>0.45</c:v>
                </c:pt>
                <c:pt idx="2">
                  <c:v>0.111</c:v>
                </c:pt>
                <c:pt idx="3">
                  <c:v>0.187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F55-4883-BD93-8319BC7904D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192576772336993E-2"/>
          <c:y val="0.8680235725434976"/>
          <c:w val="0.95509435785483909"/>
          <c:h val="0.103717856338912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95440-F469-4B92-86F7-6A0663A88072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20A39-91FB-45CB-90A5-04D21EAB7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0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20A39-91FB-45CB-90A5-04D21EAB729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89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20A39-91FB-45CB-90A5-04D21EAB729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081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20A39-91FB-45CB-90A5-04D21EAB729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725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20A39-91FB-45CB-90A5-04D21EAB729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2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20A39-91FB-45CB-90A5-04D21EAB729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392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20A39-91FB-45CB-90A5-04D21EAB729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38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20A39-91FB-45CB-90A5-04D21EAB729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625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20A39-91FB-45CB-90A5-04D21EAB729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120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20A39-91FB-45CB-90A5-04D21EAB729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539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20A39-91FB-45CB-90A5-04D21EAB729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645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20A39-91FB-45CB-90A5-04D21EAB729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962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B8A0-20B0-4FA6-920D-4A60720DAF77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F73-9BBB-43AF-BA79-16934A20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5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B8A0-20B0-4FA6-920D-4A60720DAF77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F73-9BBB-43AF-BA79-16934A20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97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B8A0-20B0-4FA6-920D-4A60720DAF77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F73-9BBB-43AF-BA79-16934A20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00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B8A0-20B0-4FA6-920D-4A60720DAF77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F73-9BBB-43AF-BA79-16934A20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6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B8A0-20B0-4FA6-920D-4A60720DAF77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F73-9BBB-43AF-BA79-16934A20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68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B8A0-20B0-4FA6-920D-4A60720DAF77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F73-9BBB-43AF-BA79-16934A20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07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B8A0-20B0-4FA6-920D-4A60720DAF77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F73-9BBB-43AF-BA79-16934A20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84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B8A0-20B0-4FA6-920D-4A60720DAF77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F73-9BBB-43AF-BA79-16934A20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24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B8A0-20B0-4FA6-920D-4A60720DAF77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F73-9BBB-43AF-BA79-16934A20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77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B8A0-20B0-4FA6-920D-4A60720DAF77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F73-9BBB-43AF-BA79-16934A20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B8A0-20B0-4FA6-920D-4A60720DAF77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CF73-9BBB-43AF-BA79-16934A20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70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9B8A0-20B0-4FA6-920D-4A60720DAF77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4CF73-9BBB-43AF-BA79-16934A20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94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2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34926"/>
            <a:ext cx="12192000" cy="1225551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 descr="1276254_38061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3" b="32452"/>
          <a:stretch>
            <a:fillRect/>
          </a:stretch>
        </p:blipFill>
        <p:spPr bwMode="auto">
          <a:xfrm>
            <a:off x="0" y="1258888"/>
            <a:ext cx="12192000" cy="561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0" y="36513"/>
            <a:ext cx="12192000" cy="0"/>
          </a:xfrm>
          <a:prstGeom prst="line">
            <a:avLst/>
          </a:prstGeom>
          <a:noFill/>
          <a:ln w="76200">
            <a:solidFill>
              <a:srgbClr val="1339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" name="Picture 6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88913"/>
            <a:ext cx="1056216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32495" y="296865"/>
            <a:ext cx="7255956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3300" dirty="0">
                <a:solidFill>
                  <a:srgbClr val="133970"/>
                </a:solidFill>
                <a:latin typeface="Tahoma" panose="020B0604030504040204" pitchFamily="34" charset="0"/>
              </a:rPr>
              <a:t>ДЕПАРТАМЕНТ МЕЛИОРАЦИИ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" y="1125539"/>
            <a:ext cx="6864351" cy="133349"/>
          </a:xfrm>
          <a:prstGeom prst="rect">
            <a:avLst/>
          </a:prstGeom>
          <a:solidFill>
            <a:srgbClr val="2B57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32498" y="280991"/>
            <a:ext cx="653277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3300" dirty="0">
                <a:solidFill>
                  <a:schemeClr val="bg1"/>
                </a:solidFill>
                <a:latin typeface="Tahoma" panose="020B0604030504040204" pitchFamily="34" charset="0"/>
              </a:rPr>
              <a:t>ДЕПАРТАМЕНТ МЕЛИОРАЦИИ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864354" y="1125539"/>
            <a:ext cx="5327649" cy="127000"/>
          </a:xfrm>
          <a:prstGeom prst="rect">
            <a:avLst/>
          </a:prstGeom>
          <a:solidFill>
            <a:srgbClr val="DEEA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-5400000">
            <a:off x="4499244" y="-1322652"/>
            <a:ext cx="2881313" cy="1094316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rgbClr val="FFFFFF"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6669088"/>
            <a:ext cx="12192000" cy="203200"/>
          </a:xfrm>
          <a:prstGeom prst="rect">
            <a:avLst/>
          </a:prstGeom>
          <a:solidFill>
            <a:srgbClr val="2B57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0295086" y="366674"/>
            <a:ext cx="24003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900" b="1" dirty="0">
                <a:solidFill>
                  <a:schemeClr val="bg1"/>
                </a:solidFill>
                <a:latin typeface="Tahoma" panose="020B0604030504040204" pitchFamily="34" charset="0"/>
              </a:rPr>
              <a:t>МИНИСТЕРСТВО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900" b="1" dirty="0">
                <a:solidFill>
                  <a:schemeClr val="bg1"/>
                </a:solidFill>
                <a:latin typeface="Tahoma" panose="020B0604030504040204" pitchFamily="34" charset="0"/>
              </a:rPr>
              <a:t>СЕЛЬСКОГО ХОЗЯЙСТВА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900" b="1" dirty="0">
                <a:solidFill>
                  <a:schemeClr val="bg1"/>
                </a:solidFill>
                <a:latin typeface="Tahoma" panose="020B0604030504040204" pitchFamily="34" charset="0"/>
              </a:rPr>
              <a:t>РОССИЙСКОЙ ФЕДЕРАЦИИ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468314" y="2852739"/>
            <a:ext cx="1094316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Tx/>
              <a:buSzTx/>
              <a:buNone/>
            </a:pPr>
            <a:r>
              <a:rPr lang="ru-RU" altLang="ru-RU" sz="2800" dirty="0">
                <a:solidFill>
                  <a:srgbClr val="19478A"/>
                </a:solidFill>
                <a:latin typeface="Tahoma" panose="020B0604030504040204" pitchFamily="34" charset="0"/>
              </a:rPr>
              <a:t>«Федеральное государственное бюджетное учреждение «Управление мелиорации земель и сельскохозяйственного водоснабжения по Омской области»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0" y="4654551"/>
            <a:ext cx="12192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2B579A"/>
                </a:solidFill>
                <a:latin typeface="Tahoma" panose="020B0604030504040204" pitchFamily="34" charset="0"/>
              </a:rPr>
              <a:t>644031, г. Омск, ул. 10 лет Октября, 215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2B579A"/>
                </a:solidFill>
                <a:latin typeface="Tahoma" panose="020B0604030504040204" pitchFamily="34" charset="0"/>
              </a:rPr>
              <a:t>8 (3812) 588-480</a:t>
            </a:r>
          </a:p>
        </p:txBody>
      </p:sp>
    </p:spTree>
    <p:extLst>
      <p:ext uri="{BB962C8B-B14F-4D97-AF65-F5344CB8AC3E}">
        <p14:creationId xmlns:p14="http://schemas.microsoft.com/office/powerpoint/2010/main" val="4253727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2" y="-80963"/>
            <a:ext cx="12208461" cy="68580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8A8B5712-9B4F-4A46-974D-D863E5078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863"/>
            <a:ext cx="12192001" cy="1225550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1CDAE13E-85EC-4348-ADD2-AF94B5DF3679}"/>
              </a:ext>
            </a:extLst>
          </p:cNvPr>
          <p:cNvSpPr>
            <a:spLocks noChangeShapeType="1"/>
          </p:cNvSpPr>
          <p:nvPr/>
        </p:nvSpPr>
        <p:spPr bwMode="auto">
          <a:xfrm>
            <a:off x="-1" y="36513"/>
            <a:ext cx="12191999" cy="6350"/>
          </a:xfrm>
          <a:prstGeom prst="line">
            <a:avLst/>
          </a:prstGeom>
          <a:noFill/>
          <a:ln w="76200">
            <a:solidFill>
              <a:srgbClr val="1339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" name="Picture 5" descr="logo">
            <a:extLst>
              <a:ext uri="{FF2B5EF4-FFF2-40B4-BE49-F238E27FC236}">
                <a16:creationId xmlns:a16="http://schemas.microsoft.com/office/drawing/2014/main" id="{6BD28942-4626-4ED2-84C9-21BA91684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88913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C56A26AC-C0F7-40F1-A7E7-4508ACA78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2987675" cy="358775"/>
          </a:xfrm>
          <a:prstGeom prst="rect">
            <a:avLst/>
          </a:prstGeom>
          <a:solidFill>
            <a:srgbClr val="2B57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024AED3F-CF5C-4412-B5EC-BE056C1EC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324" y="280988"/>
            <a:ext cx="9556411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3300" dirty="0">
                <a:solidFill>
                  <a:schemeClr val="bg1"/>
                </a:solidFill>
                <a:latin typeface="Tahoma" panose="020B0604030504040204" pitchFamily="34" charset="0"/>
              </a:rPr>
              <a:t>ФГБУ «Управление «Омскмелиоводхоз»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F136BD63-CFE1-44A2-9981-DD46B2D66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3" y="1115011"/>
            <a:ext cx="9204323" cy="381000"/>
          </a:xfrm>
          <a:prstGeom prst="rect">
            <a:avLst/>
          </a:prstGeom>
          <a:solidFill>
            <a:srgbClr val="DEEA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" name="Rectangle 11">
            <a:extLst>
              <a:ext uri="{FF2B5EF4-FFF2-40B4-BE49-F238E27FC236}">
                <a16:creationId xmlns:a16="http://schemas.microsoft.com/office/drawing/2014/main" id="{43CA6820-3E86-41C1-A3F0-2F32F921D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465" y="6682581"/>
            <a:ext cx="11867101" cy="188913"/>
          </a:xfrm>
          <a:prstGeom prst="rect">
            <a:avLst/>
          </a:prstGeom>
          <a:solidFill>
            <a:srgbClr val="2B57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" name="Rectangle 28">
            <a:extLst>
              <a:ext uri="{FF2B5EF4-FFF2-40B4-BE49-F238E27FC236}">
                <a16:creationId xmlns:a16="http://schemas.microsoft.com/office/drawing/2014/main" id="{3FF1C455-3CD2-499D-A3CE-CA4844CCE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3375" y="6682581"/>
            <a:ext cx="428621" cy="188913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fld id="{0E8D20B1-16F6-46A6-844D-53727685D764}" type="slidenum">
              <a:rPr lang="ru-RU" altLang="ru-RU" sz="1000" b="1">
                <a:solidFill>
                  <a:schemeClr val="bg1"/>
                </a:solidFill>
                <a:latin typeface="Tahoma" panose="020B0604030504040204" pitchFamily="34" charset="0"/>
              </a:rPr>
              <a:pPr algn="r" eaLnBrk="1" hangingPunct="1">
                <a:lnSpc>
                  <a:spcPct val="8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t>10</a:t>
            </a:fld>
            <a:endParaRPr lang="ru-RU" altLang="ru-RU" sz="10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7" name="Rectangle 50">
            <a:extLst>
              <a:ext uri="{FF2B5EF4-FFF2-40B4-BE49-F238E27FC236}">
                <a16:creationId xmlns:a16="http://schemas.microsoft.com/office/drawing/2014/main" id="{78AFDB5B-011B-44B6-841B-289D7C8C8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465" y="1484313"/>
            <a:ext cx="1220846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2B579A"/>
                </a:solidFill>
                <a:latin typeface="Tahoma" panose="020B0604030504040204" pitchFamily="34" charset="0"/>
              </a:rPr>
              <a:t> </a:t>
            </a:r>
            <a:r>
              <a:rPr lang="ru-RU" altLang="ru-RU" sz="1400" b="1" dirty="0">
                <a:solidFill>
                  <a:srgbClr val="2B579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Оросительные системы Омской области вошедшие в Государственную программу развития сельского хозяйства и регулирования рынков сельскохозяйственной продукции, сырья и продовольствия.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A0D14A-2B06-43A7-9489-ACC77E3DDA03}"/>
              </a:ext>
            </a:extLst>
          </p:cNvPr>
          <p:cNvSpPr/>
          <p:nvPr/>
        </p:nvSpPr>
        <p:spPr>
          <a:xfrm>
            <a:off x="110582" y="2036762"/>
            <a:ext cx="11867100" cy="4232156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Group 1578">
            <a:extLst>
              <a:ext uri="{FF2B5EF4-FFF2-40B4-BE49-F238E27FC236}">
                <a16:creationId xmlns:a16="http://schemas.microsoft.com/office/drawing/2014/main" id="{5938043D-E9A7-4222-B236-0568F9CE8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155867"/>
              </p:ext>
            </p:extLst>
          </p:nvPr>
        </p:nvGraphicFramePr>
        <p:xfrm>
          <a:off x="110584" y="2063750"/>
          <a:ext cx="11867101" cy="4228777"/>
        </p:xfrm>
        <a:graphic>
          <a:graphicData uri="http://schemas.openxmlformats.org/drawingml/2006/table">
            <a:tbl>
              <a:tblPr/>
              <a:tblGrid>
                <a:gridCol w="2488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1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1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13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7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13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13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55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оросительных систем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Мощность, га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Финансирование         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2014-2020 гг.,           млн. 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руб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2014г,      млн. руб.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2015г,      млн. руб.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2016г,      млн. руб.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2017г,      млн. руб.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2018 г,      млн. руб.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2019г,      млн. руб.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2020г,      млн. руб.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3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Реконструкция Пушкинской оросительной системы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1250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223,58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70,51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33,90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Реконструкция 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Новоомской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оросительной системы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214,4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7,83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11,27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140,10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50,70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Реконструкция 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Рассветовской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оросительной системы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 по ФГБУ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486,78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7,83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15,07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30,00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55,00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210,61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117,90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73,90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67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2" y="-80963"/>
            <a:ext cx="12208461" cy="68580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8A8B5712-9B4F-4A46-974D-D863E5078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863"/>
            <a:ext cx="12192001" cy="1225550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1CDAE13E-85EC-4348-ADD2-AF94B5DF3679}"/>
              </a:ext>
            </a:extLst>
          </p:cNvPr>
          <p:cNvSpPr>
            <a:spLocks noChangeShapeType="1"/>
          </p:cNvSpPr>
          <p:nvPr/>
        </p:nvSpPr>
        <p:spPr bwMode="auto">
          <a:xfrm>
            <a:off x="-1" y="36513"/>
            <a:ext cx="12191999" cy="6350"/>
          </a:xfrm>
          <a:prstGeom prst="line">
            <a:avLst/>
          </a:prstGeom>
          <a:noFill/>
          <a:ln w="76200">
            <a:solidFill>
              <a:srgbClr val="1339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" name="Picture 5" descr="logo">
            <a:extLst>
              <a:ext uri="{FF2B5EF4-FFF2-40B4-BE49-F238E27FC236}">
                <a16:creationId xmlns:a16="http://schemas.microsoft.com/office/drawing/2014/main" id="{6BD28942-4626-4ED2-84C9-21BA91684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88913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C56A26AC-C0F7-40F1-A7E7-4508ACA78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2987675" cy="358775"/>
          </a:xfrm>
          <a:prstGeom prst="rect">
            <a:avLst/>
          </a:prstGeom>
          <a:solidFill>
            <a:srgbClr val="2B57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024AED3F-CF5C-4412-B5EC-BE056C1EC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324" y="280988"/>
            <a:ext cx="9556411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3300" dirty="0">
                <a:solidFill>
                  <a:schemeClr val="bg1"/>
                </a:solidFill>
                <a:latin typeface="Tahoma" panose="020B0604030504040204" pitchFamily="34" charset="0"/>
              </a:rPr>
              <a:t>ФГБУ «Управление «Омскмелиоводхоз»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F136BD63-CFE1-44A2-9981-DD46B2D66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3" y="1115011"/>
            <a:ext cx="9204323" cy="381000"/>
          </a:xfrm>
          <a:prstGeom prst="rect">
            <a:avLst/>
          </a:prstGeom>
          <a:solidFill>
            <a:srgbClr val="DEEA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" name="Rectangle 11">
            <a:extLst>
              <a:ext uri="{FF2B5EF4-FFF2-40B4-BE49-F238E27FC236}">
                <a16:creationId xmlns:a16="http://schemas.microsoft.com/office/drawing/2014/main" id="{43CA6820-3E86-41C1-A3F0-2F32F921D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465" y="6682581"/>
            <a:ext cx="11867101" cy="188913"/>
          </a:xfrm>
          <a:prstGeom prst="rect">
            <a:avLst/>
          </a:prstGeom>
          <a:solidFill>
            <a:srgbClr val="2B57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" name="Rectangle 28">
            <a:extLst>
              <a:ext uri="{FF2B5EF4-FFF2-40B4-BE49-F238E27FC236}">
                <a16:creationId xmlns:a16="http://schemas.microsoft.com/office/drawing/2014/main" id="{3FF1C455-3CD2-499D-A3CE-CA4844CCE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3375" y="6682581"/>
            <a:ext cx="428621" cy="188913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fld id="{0E8D20B1-16F6-46A6-844D-53727685D764}" type="slidenum">
              <a:rPr lang="ru-RU" altLang="ru-RU" sz="1000" b="1">
                <a:solidFill>
                  <a:schemeClr val="bg1"/>
                </a:solidFill>
                <a:latin typeface="Tahoma" panose="020B0604030504040204" pitchFamily="34" charset="0"/>
              </a:rPr>
              <a:pPr algn="r" eaLnBrk="1" hangingPunct="1">
                <a:lnSpc>
                  <a:spcPct val="8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t>11</a:t>
            </a:fld>
            <a:endParaRPr lang="ru-RU" altLang="ru-RU" sz="10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679CD5-C569-4533-B125-79EF404D699B}"/>
              </a:ext>
            </a:extLst>
          </p:cNvPr>
          <p:cNvSpPr/>
          <p:nvPr/>
        </p:nvSpPr>
        <p:spPr>
          <a:xfrm>
            <a:off x="3123071" y="3258184"/>
            <a:ext cx="5945858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altLang="ru-RU" sz="4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4038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8A8B5712-9B4F-4A46-974D-D863E5078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863"/>
            <a:ext cx="12192001" cy="1225550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1CDAE13E-85EC-4348-ADD2-AF94B5DF3679}"/>
              </a:ext>
            </a:extLst>
          </p:cNvPr>
          <p:cNvSpPr>
            <a:spLocks noChangeShapeType="1"/>
          </p:cNvSpPr>
          <p:nvPr/>
        </p:nvSpPr>
        <p:spPr bwMode="auto">
          <a:xfrm>
            <a:off x="-1" y="36513"/>
            <a:ext cx="12191999" cy="6350"/>
          </a:xfrm>
          <a:prstGeom prst="line">
            <a:avLst/>
          </a:prstGeom>
          <a:noFill/>
          <a:ln w="76200">
            <a:solidFill>
              <a:srgbClr val="1339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" name="Picture 5" descr="logo">
            <a:extLst>
              <a:ext uri="{FF2B5EF4-FFF2-40B4-BE49-F238E27FC236}">
                <a16:creationId xmlns:a16="http://schemas.microsoft.com/office/drawing/2014/main" id="{6BD28942-4626-4ED2-84C9-21BA91684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88913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C56A26AC-C0F7-40F1-A7E7-4508ACA78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2987675" cy="358775"/>
          </a:xfrm>
          <a:prstGeom prst="rect">
            <a:avLst/>
          </a:prstGeom>
          <a:solidFill>
            <a:srgbClr val="2B57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024AED3F-CF5C-4412-B5EC-BE056C1EC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324" y="280988"/>
            <a:ext cx="9556411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3300" dirty="0">
                <a:solidFill>
                  <a:schemeClr val="bg1"/>
                </a:solidFill>
                <a:latin typeface="Tahoma" panose="020B0604030504040204" pitchFamily="34" charset="0"/>
              </a:rPr>
              <a:t>ФГБУ «Управление «Омскмелиоводхоз»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F136BD63-CFE1-44A2-9981-DD46B2D66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3" y="1115011"/>
            <a:ext cx="9204323" cy="381000"/>
          </a:xfrm>
          <a:prstGeom prst="rect">
            <a:avLst/>
          </a:prstGeom>
          <a:solidFill>
            <a:srgbClr val="DEEA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DD5434-EF9F-490C-9EEF-C55A39A66C5B}"/>
              </a:ext>
            </a:extLst>
          </p:cNvPr>
          <p:cNvSpPr/>
          <p:nvPr/>
        </p:nvSpPr>
        <p:spPr>
          <a:xfrm>
            <a:off x="-17449" y="1856312"/>
            <a:ext cx="12047621" cy="1477328"/>
          </a:xfrm>
          <a:prstGeom prst="rect">
            <a:avLst/>
          </a:prstGeom>
          <a:ln w="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b="1" dirty="0">
                <a:ln w="1270"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ФГБУ «Управление «Омскмелиоводхоз» создано приказом Министерства сельского хозяйства и продовольствия Российской Федерации от 19 декабря 1996 г. № 164. Учреждение имеет 5 филиалов.</a:t>
            </a:r>
          </a:p>
          <a:p>
            <a:pPr algn="just"/>
            <a:r>
              <a:rPr lang="ru-RU" altLang="ru-RU" b="1" dirty="0">
                <a:ln w="1270"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Предельная численность работников учреждения составляет 204 человека, фактическая на 22.06.2020 – 190 человек.</a:t>
            </a:r>
          </a:p>
        </p:txBody>
      </p:sp>
      <p:pic>
        <p:nvPicPr>
          <p:cNvPr id="17" name="Рисунок 6">
            <a:extLst>
              <a:ext uri="{FF2B5EF4-FFF2-40B4-BE49-F238E27FC236}">
                <a16:creationId xmlns:a16="http://schemas.microsoft.com/office/drawing/2014/main" id="{BD4BE29A-9C78-427F-98EB-504989090A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640" y="3689469"/>
            <a:ext cx="3949356" cy="31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24DB9B2-2A18-4456-A639-14B783661E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356" y="3689469"/>
            <a:ext cx="4293284" cy="31748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1422EE-A8A5-4298-827C-DE8D5A26CA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89470"/>
            <a:ext cx="3949352" cy="3125668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8AC2A01B-B742-4EA7-A32E-7B963432D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682581"/>
            <a:ext cx="11850637" cy="188913"/>
          </a:xfrm>
          <a:prstGeom prst="rect">
            <a:avLst/>
          </a:prstGeom>
          <a:solidFill>
            <a:srgbClr val="2B57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C045F6BA-3172-4EC9-B447-4849F82C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0637" y="6682582"/>
            <a:ext cx="341359" cy="18891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fld id="{0E8D20B1-16F6-46A6-844D-53727685D764}" type="slidenum">
              <a:rPr lang="ru-RU" altLang="ru-RU" sz="1000" b="1">
                <a:solidFill>
                  <a:schemeClr val="bg1"/>
                </a:solidFill>
                <a:latin typeface="Tahoma" panose="020B0604030504040204" pitchFamily="34" charset="0"/>
              </a:rPr>
              <a:pPr algn="r" eaLnBrk="1" hangingPunct="1">
                <a:lnSpc>
                  <a:spcPct val="8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t>2</a:t>
            </a:fld>
            <a:endParaRPr lang="ru-RU" altLang="ru-RU" sz="10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1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8A8B5712-9B4F-4A46-974D-D863E5078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863"/>
            <a:ext cx="12192001" cy="1225550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1CDAE13E-85EC-4348-ADD2-AF94B5DF3679}"/>
              </a:ext>
            </a:extLst>
          </p:cNvPr>
          <p:cNvSpPr>
            <a:spLocks noChangeShapeType="1"/>
          </p:cNvSpPr>
          <p:nvPr/>
        </p:nvSpPr>
        <p:spPr bwMode="auto">
          <a:xfrm>
            <a:off x="-1" y="36513"/>
            <a:ext cx="12191999" cy="6350"/>
          </a:xfrm>
          <a:prstGeom prst="line">
            <a:avLst/>
          </a:prstGeom>
          <a:noFill/>
          <a:ln w="76200">
            <a:solidFill>
              <a:srgbClr val="1339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" name="Picture 5" descr="logo">
            <a:extLst>
              <a:ext uri="{FF2B5EF4-FFF2-40B4-BE49-F238E27FC236}">
                <a16:creationId xmlns:a16="http://schemas.microsoft.com/office/drawing/2014/main" id="{6BD28942-4626-4ED2-84C9-21BA91684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88913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C56A26AC-C0F7-40F1-A7E7-4508ACA78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2987675" cy="358775"/>
          </a:xfrm>
          <a:prstGeom prst="rect">
            <a:avLst/>
          </a:prstGeom>
          <a:solidFill>
            <a:srgbClr val="2B57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024AED3F-CF5C-4412-B5EC-BE056C1EC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324" y="280988"/>
            <a:ext cx="9556411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3300" dirty="0">
                <a:solidFill>
                  <a:schemeClr val="bg1"/>
                </a:solidFill>
                <a:latin typeface="Tahoma" panose="020B0604030504040204" pitchFamily="34" charset="0"/>
              </a:rPr>
              <a:t>ФГБУ «Управление «Омскмелиоводхоз»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F136BD63-CFE1-44A2-9981-DD46B2D66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3" y="1115011"/>
            <a:ext cx="9204323" cy="381000"/>
          </a:xfrm>
          <a:prstGeom prst="rect">
            <a:avLst/>
          </a:prstGeom>
          <a:solidFill>
            <a:srgbClr val="DEEA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Box 5">
            <a:extLst>
              <a:ext uri="{FF2B5EF4-FFF2-40B4-BE49-F238E27FC236}">
                <a16:creationId xmlns:a16="http://schemas.microsoft.com/office/drawing/2014/main" id="{E8461070-AA42-4E39-8309-2F2F9C1B7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207" y="1473812"/>
            <a:ext cx="82736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Мелиоративные системы, находящиеся в управлении учреждения: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DB72775-AC29-48DF-89B7-7E264A21B1A0}"/>
              </a:ext>
            </a:extLst>
          </p:cNvPr>
          <p:cNvSpPr txBox="1"/>
          <p:nvPr/>
        </p:nvSpPr>
        <p:spPr>
          <a:xfrm>
            <a:off x="1583869" y="1812366"/>
            <a:ext cx="8976627" cy="523220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400" dirty="0">
                <a:ln>
                  <a:solidFill>
                    <a:schemeClr val="tx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altLang="ru-RU" sz="1400" dirty="0">
                <a:ln w="0"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ФГБУ «Управление «Омскмелиоводхоз» имеется: </a:t>
            </a:r>
            <a:r>
              <a:rPr lang="ru-RU" altLang="ru-RU" sz="1400" b="1" dirty="0">
                <a:ln w="0"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 насосных станций, 95</a:t>
            </a:r>
            <a:r>
              <a:rPr lang="en-US" altLang="ru-RU" sz="1400" b="1" dirty="0">
                <a:ln w="0"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altLang="ru-RU" sz="1400" b="1" dirty="0">
                <a:ln w="0"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419 км трубопроводов, 115</a:t>
            </a:r>
            <a:r>
              <a:rPr lang="en-US" altLang="ru-RU" sz="1400" b="1" dirty="0">
                <a:ln w="0"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altLang="ru-RU" sz="1400" b="1" dirty="0">
                <a:ln w="0"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96 км каналов </a:t>
            </a:r>
            <a:r>
              <a:rPr lang="ru-RU" altLang="ru-RU" sz="1400" dirty="0">
                <a:ln w="0"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(оросительные 26</a:t>
            </a:r>
            <a:r>
              <a:rPr lang="en-US" altLang="ru-RU" sz="1400" dirty="0">
                <a:ln w="0"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altLang="ru-RU" sz="1400" dirty="0">
                <a:ln w="0"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96 км и осушительные 89</a:t>
            </a:r>
            <a:r>
              <a:rPr lang="en-US" altLang="ru-RU" sz="1400" dirty="0">
                <a:ln w="0"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altLang="ru-RU" sz="1400" dirty="0">
                <a:ln w="0"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км).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995EDE3F-58ED-4EC4-8DB1-98F80C2A0A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89" y="4712462"/>
            <a:ext cx="3076885" cy="195662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DA6D950-6A94-43C9-BA73-176995EA0B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8" y="2342550"/>
            <a:ext cx="3176171" cy="165622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ACCAE06-7674-4352-BF69-72B8EC639B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000" y="2352294"/>
            <a:ext cx="2976019" cy="165621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923FD9-5F2D-478E-BC62-FA94E45899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28" y="2373611"/>
            <a:ext cx="2980005" cy="165622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E8AEB8D0-9314-4BEC-B1E1-9953F14FC6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" y="4749272"/>
            <a:ext cx="3313086" cy="195973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B8EC5B2-2A8B-4F0B-9E07-8DB1261A39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346" y="4727393"/>
            <a:ext cx="2780777" cy="1949663"/>
          </a:xfrm>
          <a:prstGeom prst="rect">
            <a:avLst/>
          </a:prstGeom>
        </p:spPr>
      </p:pic>
      <p:sp>
        <p:nvSpPr>
          <p:cNvPr id="47" name="Rectangle 11">
            <a:extLst>
              <a:ext uri="{FF2B5EF4-FFF2-40B4-BE49-F238E27FC236}">
                <a16:creationId xmlns:a16="http://schemas.microsoft.com/office/drawing/2014/main" id="{43CA6820-3E86-41C1-A3F0-2F32F921D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682581"/>
            <a:ext cx="11850637" cy="188913"/>
          </a:xfrm>
          <a:prstGeom prst="rect">
            <a:avLst/>
          </a:prstGeom>
          <a:solidFill>
            <a:srgbClr val="2B57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" name="Rectangle 28">
            <a:extLst>
              <a:ext uri="{FF2B5EF4-FFF2-40B4-BE49-F238E27FC236}">
                <a16:creationId xmlns:a16="http://schemas.microsoft.com/office/drawing/2014/main" id="{3FF1C455-3CD2-499D-A3CE-CA4844CCE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0637" y="6682582"/>
            <a:ext cx="341359" cy="18891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fld id="{0E8D20B1-16F6-46A6-844D-53727685D764}" type="slidenum">
              <a:rPr lang="ru-RU" altLang="ru-RU" sz="1000" b="1">
                <a:solidFill>
                  <a:schemeClr val="bg1"/>
                </a:solidFill>
                <a:latin typeface="Tahoma" panose="020B0604030504040204" pitchFamily="34" charset="0"/>
              </a:rPr>
              <a:pPr algn="r" eaLnBrk="1" hangingPunct="1">
                <a:lnSpc>
                  <a:spcPct val="8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t>3</a:t>
            </a:fld>
            <a:endParaRPr lang="ru-RU" altLang="ru-RU" sz="10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6A7A556-3CE8-48B6-90ED-F8C683514CD3}"/>
              </a:ext>
            </a:extLst>
          </p:cNvPr>
          <p:cNvSpPr txBox="1"/>
          <p:nvPr/>
        </p:nvSpPr>
        <p:spPr>
          <a:xfrm>
            <a:off x="885824" y="3960326"/>
            <a:ext cx="101250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6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Ежегодно эксплуатируется: </a:t>
            </a:r>
          </a:p>
          <a:p>
            <a:pPr algn="just"/>
            <a:r>
              <a:rPr lang="ru-RU" altLang="ru-RU" sz="16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оросительных систем (включают в себя насосные станции, магистральные каналы и трубопроводы); 2 осушительные системы (включают в себя осушительные каналы)</a:t>
            </a:r>
            <a:r>
              <a:rPr lang="en-US" altLang="ru-RU" sz="16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altLang="ru-RU" sz="16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alt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864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08" y="-9922"/>
            <a:ext cx="12209707" cy="68580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8A8B5712-9B4F-4A46-974D-D863E5078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863"/>
            <a:ext cx="12192001" cy="1225550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1CDAE13E-85EC-4348-ADD2-AF94B5DF3679}"/>
              </a:ext>
            </a:extLst>
          </p:cNvPr>
          <p:cNvSpPr>
            <a:spLocks noChangeShapeType="1"/>
          </p:cNvSpPr>
          <p:nvPr/>
        </p:nvSpPr>
        <p:spPr bwMode="auto">
          <a:xfrm>
            <a:off x="-1" y="36513"/>
            <a:ext cx="12191999" cy="6350"/>
          </a:xfrm>
          <a:prstGeom prst="line">
            <a:avLst/>
          </a:prstGeom>
          <a:noFill/>
          <a:ln w="76200">
            <a:solidFill>
              <a:srgbClr val="1339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" name="Picture 5" descr="logo">
            <a:extLst>
              <a:ext uri="{FF2B5EF4-FFF2-40B4-BE49-F238E27FC236}">
                <a16:creationId xmlns:a16="http://schemas.microsoft.com/office/drawing/2014/main" id="{6BD28942-4626-4ED2-84C9-21BA91684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88913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C56A26AC-C0F7-40F1-A7E7-4508ACA78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2987675" cy="358775"/>
          </a:xfrm>
          <a:prstGeom prst="rect">
            <a:avLst/>
          </a:prstGeom>
          <a:solidFill>
            <a:srgbClr val="2B57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024AED3F-CF5C-4412-B5EC-BE056C1EC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324" y="280988"/>
            <a:ext cx="9556411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3300" dirty="0">
                <a:solidFill>
                  <a:schemeClr val="bg1"/>
                </a:solidFill>
                <a:latin typeface="Tahoma" panose="020B0604030504040204" pitchFamily="34" charset="0"/>
              </a:rPr>
              <a:t>ФГБУ «Управление «Омскмелиоводхоз»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F136BD63-CFE1-44A2-9981-DD46B2D66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3" y="1115011"/>
            <a:ext cx="9204323" cy="381000"/>
          </a:xfrm>
          <a:prstGeom prst="rect">
            <a:avLst/>
          </a:prstGeom>
          <a:solidFill>
            <a:srgbClr val="DEEA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" name="Rectangle 11">
            <a:extLst>
              <a:ext uri="{FF2B5EF4-FFF2-40B4-BE49-F238E27FC236}">
                <a16:creationId xmlns:a16="http://schemas.microsoft.com/office/drawing/2014/main" id="{43CA6820-3E86-41C1-A3F0-2F32F921D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682581"/>
            <a:ext cx="11850637" cy="188913"/>
          </a:xfrm>
          <a:prstGeom prst="rect">
            <a:avLst/>
          </a:prstGeom>
          <a:solidFill>
            <a:srgbClr val="2B57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" name="Rectangle 28">
            <a:extLst>
              <a:ext uri="{FF2B5EF4-FFF2-40B4-BE49-F238E27FC236}">
                <a16:creationId xmlns:a16="http://schemas.microsoft.com/office/drawing/2014/main" id="{3FF1C455-3CD2-499D-A3CE-CA4844CCE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0637" y="6682582"/>
            <a:ext cx="341359" cy="18891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fld id="{0E8D20B1-16F6-46A6-844D-53727685D764}" type="slidenum">
              <a:rPr lang="ru-RU" altLang="ru-RU" sz="1000" b="1">
                <a:solidFill>
                  <a:schemeClr val="bg1"/>
                </a:solidFill>
                <a:latin typeface="Tahoma" panose="020B0604030504040204" pitchFamily="34" charset="0"/>
              </a:rPr>
              <a:pPr algn="r" eaLnBrk="1" hangingPunct="1">
                <a:lnSpc>
                  <a:spcPct val="8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t>4</a:t>
            </a:fld>
            <a:endParaRPr lang="ru-RU" altLang="ru-RU" sz="10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D8C56B7-51DB-49D8-8F22-0F59E7EF79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4" y="1484313"/>
            <a:ext cx="4360058" cy="518477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371C00-7775-44D6-83A3-B07B6142560C}"/>
              </a:ext>
            </a:extLst>
          </p:cNvPr>
          <p:cNvSpPr/>
          <p:nvPr/>
        </p:nvSpPr>
        <p:spPr>
          <a:xfrm>
            <a:off x="5546597" y="1453535"/>
            <a:ext cx="6096000" cy="5212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600" b="1" dirty="0">
                <a:ln>
                  <a:solidFill>
                    <a:schemeClr val="bg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Объекты используемые для орошения: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ru-RU" sz="1600" b="1" dirty="0">
                <a:ln>
                  <a:solidFill>
                    <a:schemeClr val="bg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Пушкинская ОС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ru-RU" sz="1600" b="1" dirty="0">
                <a:ln>
                  <a:solidFill>
                    <a:schemeClr val="bg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Красноярская ОС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ru-RU" sz="1600" b="1" dirty="0" err="1">
                <a:ln>
                  <a:solidFill>
                    <a:schemeClr val="bg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Рассветовская</a:t>
            </a:r>
            <a:r>
              <a:rPr lang="ru-RU" sz="1600" b="1" dirty="0">
                <a:ln>
                  <a:solidFill>
                    <a:schemeClr val="bg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ru-RU" sz="1600" b="1" dirty="0" err="1">
                <a:ln>
                  <a:solidFill>
                    <a:schemeClr val="bg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Харинская</a:t>
            </a:r>
            <a:r>
              <a:rPr lang="ru-RU" sz="1600" b="1" dirty="0">
                <a:ln>
                  <a:solidFill>
                    <a:schemeClr val="bg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ru-RU" sz="1600" b="1" dirty="0" err="1">
                <a:ln>
                  <a:solidFill>
                    <a:schemeClr val="bg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Лузинская</a:t>
            </a:r>
            <a:r>
              <a:rPr lang="ru-RU" sz="1600" b="1" dirty="0">
                <a:ln>
                  <a:solidFill>
                    <a:schemeClr val="bg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ru-RU" sz="1600" b="1" dirty="0" err="1">
                <a:ln>
                  <a:solidFill>
                    <a:schemeClr val="bg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Усть-Заостровская</a:t>
            </a:r>
            <a:r>
              <a:rPr lang="ru-RU" sz="1600" b="1" dirty="0">
                <a:ln>
                  <a:solidFill>
                    <a:schemeClr val="bg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ru-RU" sz="1600" b="1" dirty="0" err="1">
                <a:ln>
                  <a:solidFill>
                    <a:schemeClr val="bg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Ачаирская</a:t>
            </a:r>
            <a:r>
              <a:rPr lang="ru-RU" sz="1600" b="1" dirty="0">
                <a:ln>
                  <a:solidFill>
                    <a:schemeClr val="bg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ru-RU" sz="1600" b="1" dirty="0">
                <a:ln>
                  <a:solidFill>
                    <a:schemeClr val="bg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Сибирская ОС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ru-RU" sz="1600" b="1" dirty="0">
                <a:ln>
                  <a:solidFill>
                    <a:schemeClr val="bg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Покровская ОС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ru-RU" sz="1600" b="1" dirty="0" err="1">
                <a:ln>
                  <a:solidFill>
                    <a:schemeClr val="bg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Новоомская</a:t>
            </a:r>
            <a:r>
              <a:rPr lang="ru-RU" sz="1600" b="1" dirty="0">
                <a:ln>
                  <a:solidFill>
                    <a:schemeClr val="bg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</a:t>
            </a:r>
          </a:p>
          <a:p>
            <a:pPr>
              <a:lnSpc>
                <a:spcPct val="150000"/>
              </a:lnSpc>
              <a:defRPr/>
            </a:pPr>
            <a:r>
              <a:rPr lang="ru-RU" sz="1600" b="1" dirty="0">
                <a:ln>
                  <a:solidFill>
                    <a:schemeClr val="bg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Объекты используемые для осушения:</a:t>
            </a:r>
          </a:p>
          <a:p>
            <a:pPr>
              <a:lnSpc>
                <a:spcPct val="150000"/>
              </a:lnSpc>
              <a:defRPr/>
            </a:pPr>
            <a:r>
              <a:rPr lang="ru-RU" sz="1600" b="1" dirty="0">
                <a:ln>
                  <a:solidFill>
                    <a:schemeClr val="bg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</a:t>
            </a:r>
            <a:r>
              <a:rPr lang="ru-RU" sz="1600" b="1" dirty="0" err="1">
                <a:ln>
                  <a:solidFill>
                    <a:schemeClr val="bg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Котовщиковская</a:t>
            </a:r>
            <a:r>
              <a:rPr lang="ru-RU" sz="1600" b="1" dirty="0">
                <a:ln>
                  <a:solidFill>
                    <a:schemeClr val="bg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осушительная система</a:t>
            </a:r>
          </a:p>
          <a:p>
            <a:pPr>
              <a:lnSpc>
                <a:spcPct val="150000"/>
              </a:lnSpc>
              <a:defRPr/>
            </a:pPr>
            <a:r>
              <a:rPr lang="ru-RU" sz="1600" b="1" dirty="0">
                <a:ln>
                  <a:solidFill>
                    <a:schemeClr val="bg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 </a:t>
            </a:r>
            <a:r>
              <a:rPr lang="ru-RU" sz="1600" b="1" dirty="0" err="1">
                <a:ln>
                  <a:solidFill>
                    <a:schemeClr val="bg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Моховской</a:t>
            </a:r>
            <a:r>
              <a:rPr lang="ru-RU" sz="1600" b="1" dirty="0">
                <a:ln>
                  <a:solidFill>
                    <a:schemeClr val="bg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осушительный канал</a:t>
            </a:r>
          </a:p>
        </p:txBody>
      </p:sp>
    </p:spTree>
    <p:extLst>
      <p:ext uri="{BB962C8B-B14F-4D97-AF65-F5344CB8AC3E}">
        <p14:creationId xmlns:p14="http://schemas.microsoft.com/office/powerpoint/2010/main" val="1453025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12191999" cy="320511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-21121"/>
            <a:ext cx="12192000" cy="3416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altLang="ru-RU" dirty="0">
                <a:solidFill>
                  <a:schemeClr val="bg1"/>
                </a:solidFill>
                <a:latin typeface="Tahoma" panose="020B0604030504040204" pitchFamily="34" charset="0"/>
              </a:rPr>
              <a:t>Распределение орошаемых земель по районам Омской области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74" y="131599"/>
            <a:ext cx="4638485" cy="6537488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EE31AF1-0796-4613-A8E6-671B790E6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682581"/>
            <a:ext cx="11850637" cy="188913"/>
          </a:xfrm>
          <a:prstGeom prst="rect">
            <a:avLst/>
          </a:prstGeom>
          <a:solidFill>
            <a:srgbClr val="2B57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CE595AEC-2BA9-471F-9797-DF531B128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0637" y="6682582"/>
            <a:ext cx="341359" cy="18891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fld id="{0E8D20B1-16F6-46A6-844D-53727685D764}" type="slidenum">
              <a:rPr lang="ru-RU" altLang="ru-RU" sz="1000" b="1">
                <a:solidFill>
                  <a:schemeClr val="bg1"/>
                </a:solidFill>
                <a:latin typeface="Tahoma" panose="020B0604030504040204" pitchFamily="34" charset="0"/>
              </a:rPr>
              <a:pPr algn="r" eaLnBrk="1" hangingPunct="1">
                <a:lnSpc>
                  <a:spcPct val="8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t>5</a:t>
            </a:fld>
            <a:endParaRPr lang="ru-RU" altLang="ru-RU" sz="10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29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12191999" cy="320511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-21121"/>
            <a:ext cx="12192000" cy="3416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altLang="ru-RU" dirty="0">
                <a:solidFill>
                  <a:schemeClr val="bg1"/>
                </a:solidFill>
                <a:latin typeface="Tahoma" panose="020B0604030504040204" pitchFamily="34" charset="0"/>
              </a:rPr>
              <a:t>Расположение оросительных систем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3EE31AF1-0796-4613-A8E6-671B790E6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682581"/>
            <a:ext cx="11850637" cy="188913"/>
          </a:xfrm>
          <a:prstGeom prst="rect">
            <a:avLst/>
          </a:prstGeom>
          <a:solidFill>
            <a:srgbClr val="2B57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CE595AEC-2BA9-471F-9797-DF531B128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0637" y="6682582"/>
            <a:ext cx="341359" cy="18891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fld id="{0E8D20B1-16F6-46A6-844D-53727685D764}" type="slidenum">
              <a:rPr lang="ru-RU" altLang="ru-RU" sz="1000" b="1">
                <a:solidFill>
                  <a:schemeClr val="bg1"/>
                </a:solidFill>
                <a:latin typeface="Tahoma" panose="020B0604030504040204" pitchFamily="34" charset="0"/>
              </a:rPr>
              <a:pPr algn="r" eaLnBrk="1" hangingPunct="1">
                <a:lnSpc>
                  <a:spcPct val="8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t>6</a:t>
            </a:fld>
            <a:endParaRPr lang="ru-RU" altLang="ru-RU" sz="10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4FDF87-5D60-4A6E-AEE7-D3699F6B72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74" y="131598"/>
            <a:ext cx="4638485" cy="653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35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12191999" cy="320511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-21121"/>
            <a:ext cx="12192000" cy="3416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altLang="ru-RU" dirty="0">
                <a:solidFill>
                  <a:schemeClr val="bg1"/>
                </a:solidFill>
                <a:latin typeface="Tahoma" panose="020B0604030504040204" pitchFamily="34" charset="0"/>
              </a:rPr>
              <a:t>Действующие оросительные системы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3EE31AF1-0796-4613-A8E6-671B790E6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682581"/>
            <a:ext cx="11850637" cy="188913"/>
          </a:xfrm>
          <a:prstGeom prst="rect">
            <a:avLst/>
          </a:prstGeom>
          <a:solidFill>
            <a:srgbClr val="2B57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CE595AEC-2BA9-471F-9797-DF531B128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0637" y="6682582"/>
            <a:ext cx="341359" cy="18891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fld id="{0E8D20B1-16F6-46A6-844D-53727685D764}" type="slidenum">
              <a:rPr lang="ru-RU" altLang="ru-RU" sz="1000" b="1">
                <a:solidFill>
                  <a:schemeClr val="bg1"/>
                </a:solidFill>
                <a:latin typeface="Tahoma" panose="020B0604030504040204" pitchFamily="34" charset="0"/>
              </a:rPr>
              <a:pPr algn="r" eaLnBrk="1" hangingPunct="1">
                <a:lnSpc>
                  <a:spcPct val="8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t>7</a:t>
            </a:fld>
            <a:endParaRPr lang="ru-RU" altLang="ru-RU" sz="10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A73BBFD-7657-4400-9C85-6D317BFA5A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74" y="145092"/>
            <a:ext cx="4638485" cy="653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1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8A8B5712-9B4F-4A46-974D-D863E5078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863"/>
            <a:ext cx="12192001" cy="1225550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1CDAE13E-85EC-4348-ADD2-AF94B5DF3679}"/>
              </a:ext>
            </a:extLst>
          </p:cNvPr>
          <p:cNvSpPr>
            <a:spLocks noChangeShapeType="1"/>
          </p:cNvSpPr>
          <p:nvPr/>
        </p:nvSpPr>
        <p:spPr bwMode="auto">
          <a:xfrm>
            <a:off x="-1" y="36513"/>
            <a:ext cx="12191999" cy="6350"/>
          </a:xfrm>
          <a:prstGeom prst="line">
            <a:avLst/>
          </a:prstGeom>
          <a:noFill/>
          <a:ln w="76200">
            <a:solidFill>
              <a:srgbClr val="1339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" name="Picture 5" descr="logo">
            <a:extLst>
              <a:ext uri="{FF2B5EF4-FFF2-40B4-BE49-F238E27FC236}">
                <a16:creationId xmlns:a16="http://schemas.microsoft.com/office/drawing/2014/main" id="{6BD28942-4626-4ED2-84C9-21BA91684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88913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C56A26AC-C0F7-40F1-A7E7-4508ACA78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2987675" cy="358775"/>
          </a:xfrm>
          <a:prstGeom prst="rect">
            <a:avLst/>
          </a:prstGeom>
          <a:solidFill>
            <a:srgbClr val="2B57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024AED3F-CF5C-4412-B5EC-BE056C1EC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324" y="280988"/>
            <a:ext cx="9556411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3300" dirty="0">
                <a:solidFill>
                  <a:schemeClr val="bg1"/>
                </a:solidFill>
                <a:latin typeface="Tahoma" panose="020B0604030504040204" pitchFamily="34" charset="0"/>
              </a:rPr>
              <a:t>ФГБУ «Управление «Омскмелиоводхоз»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F136BD63-CFE1-44A2-9981-DD46B2D66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3" y="1115011"/>
            <a:ext cx="9204323" cy="381000"/>
          </a:xfrm>
          <a:prstGeom prst="rect">
            <a:avLst/>
          </a:prstGeom>
          <a:solidFill>
            <a:srgbClr val="DEEA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" name="Rectangle 11">
            <a:extLst>
              <a:ext uri="{FF2B5EF4-FFF2-40B4-BE49-F238E27FC236}">
                <a16:creationId xmlns:a16="http://schemas.microsoft.com/office/drawing/2014/main" id="{43CA6820-3E86-41C1-A3F0-2F32F921D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682581"/>
            <a:ext cx="11850637" cy="188913"/>
          </a:xfrm>
          <a:prstGeom prst="rect">
            <a:avLst/>
          </a:prstGeom>
          <a:solidFill>
            <a:srgbClr val="2B57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" name="Rectangle 28">
            <a:extLst>
              <a:ext uri="{FF2B5EF4-FFF2-40B4-BE49-F238E27FC236}">
                <a16:creationId xmlns:a16="http://schemas.microsoft.com/office/drawing/2014/main" id="{3FF1C455-3CD2-499D-A3CE-CA4844CCE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0637" y="6682582"/>
            <a:ext cx="341359" cy="18891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fld id="{0E8D20B1-16F6-46A6-844D-53727685D764}" type="slidenum">
              <a:rPr lang="ru-RU" altLang="ru-RU" sz="1000" b="1">
                <a:solidFill>
                  <a:schemeClr val="bg1"/>
                </a:solidFill>
                <a:latin typeface="Tahoma" panose="020B0604030504040204" pitchFamily="34" charset="0"/>
              </a:rPr>
              <a:pPr algn="r" eaLnBrk="1" hangingPunct="1">
                <a:lnSpc>
                  <a:spcPct val="8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t>8</a:t>
            </a:fld>
            <a:endParaRPr lang="ru-RU" altLang="ru-RU" sz="10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1E72EDC5-96BA-45B9-9EF3-BFFF71A9C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3" y="2013606"/>
            <a:ext cx="88571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01.01.2020г. в Омской области </a:t>
            </a:r>
          </a:p>
          <a:p>
            <a:pPr algn="just"/>
            <a:r>
              <a:rPr lang="ru-RU" altLang="ru-RU" sz="20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орошаемых земель – </a:t>
            </a:r>
            <a:r>
              <a:rPr lang="ru-RU" altLang="ru-RU" sz="2000" b="1" u="sng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80,648 </a:t>
            </a:r>
            <a:r>
              <a:rPr lang="ru-RU" altLang="ru-RU" sz="2000" b="1" u="sng" dirty="0" err="1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тыс.га</a:t>
            </a:r>
            <a:r>
              <a:rPr lang="ru-RU" altLang="ru-RU" sz="20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</a:t>
            </a:r>
          </a:p>
          <a:p>
            <a:pPr algn="just"/>
            <a:r>
              <a:rPr lang="ru-RU" altLang="ru-RU" sz="20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в том числе 2,074 </a:t>
            </a:r>
            <a:r>
              <a:rPr lang="ru-RU" altLang="ru-RU" sz="2000" b="1" dirty="0" err="1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тыс.га</a:t>
            </a:r>
            <a:r>
              <a:rPr lang="ru-RU" altLang="ru-RU" sz="20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лиманное орошение </a:t>
            </a:r>
          </a:p>
          <a:p>
            <a:pPr algn="just"/>
            <a:r>
              <a:rPr lang="ru-RU" altLang="ru-RU" sz="20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осушенных земель – </a:t>
            </a:r>
            <a:r>
              <a:rPr lang="ru-RU" altLang="ru-RU" sz="2000" b="1" u="sng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46,219 </a:t>
            </a:r>
            <a:r>
              <a:rPr lang="ru-RU" altLang="ru-RU" sz="2000" b="1" u="sng" dirty="0" err="1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тыс.га</a:t>
            </a:r>
            <a:endParaRPr lang="en-US" altLang="ru-RU" sz="2000" b="1" u="sng" dirty="0">
              <a:ln>
                <a:solidFill>
                  <a:schemeClr val="tx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C4A67E7E-5F37-42C8-BCCB-67A88733B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162687"/>
              </p:ext>
            </p:extLst>
          </p:nvPr>
        </p:nvGraphicFramePr>
        <p:xfrm>
          <a:off x="1484313" y="3429000"/>
          <a:ext cx="8650288" cy="1889760"/>
        </p:xfrm>
        <a:graphic>
          <a:graphicData uri="http://schemas.openxmlformats.org/drawingml/2006/table">
            <a:tbl>
              <a:tblPr firstRow="1" bandRow="1"/>
              <a:tblGrid>
                <a:gridCol w="4313238">
                  <a:extLst>
                    <a:ext uri="{9D8B030D-6E8A-4147-A177-3AD203B41FA5}">
                      <a16:colId xmlns:a16="http://schemas.microsoft.com/office/drawing/2014/main" val="28344571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38583512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24005436"/>
                    </a:ext>
                  </a:extLst>
                </a:gridCol>
                <a:gridCol w="1600746">
                  <a:extLst>
                    <a:ext uri="{9D8B030D-6E8A-4147-A177-3AD203B41FA5}">
                      <a16:colId xmlns:a16="http://schemas.microsoft.com/office/drawing/2014/main" val="1295057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2018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2019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2020 (план)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388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Полито всего, тыс. га:</a:t>
                      </a:r>
                    </a:p>
                    <a:p>
                      <a:r>
                        <a:rPr lang="ru-RU" sz="2000" dirty="0"/>
                        <a:t>в том числе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6,4</a:t>
                      </a:r>
                    </a:p>
                  </a:txBody>
                  <a:tcPr>
                    <a:solidFill>
                      <a:srgbClr val="90ABD3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6,7</a:t>
                      </a:r>
                    </a:p>
                  </a:txBody>
                  <a:tcPr>
                    <a:solidFill>
                      <a:srgbClr val="90ABD3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6,9</a:t>
                      </a:r>
                    </a:p>
                  </a:txBody>
                  <a:tcPr>
                    <a:solidFill>
                      <a:srgbClr val="90ABD3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456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силами ФГБУ тыс. га: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4,8</a:t>
                      </a:r>
                    </a:p>
                  </a:txBody>
                  <a:tcPr>
                    <a:solidFill>
                      <a:srgbClr val="90ABD3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4,3</a:t>
                      </a:r>
                    </a:p>
                  </a:txBody>
                  <a:tcPr>
                    <a:solidFill>
                      <a:srgbClr val="90ABD3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4,5</a:t>
                      </a:r>
                    </a:p>
                  </a:txBody>
                  <a:tcPr>
                    <a:solidFill>
                      <a:srgbClr val="90ABD3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943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силами СХТП </a:t>
                      </a:r>
                      <a:r>
                        <a:rPr lang="ru-RU" sz="2000" dirty="0" err="1"/>
                        <a:t>тыс</a:t>
                      </a:r>
                      <a:r>
                        <a:rPr lang="ru-RU" sz="2000" dirty="0"/>
                        <a:t> .га: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1,6</a:t>
                      </a:r>
                    </a:p>
                  </a:txBody>
                  <a:tcPr>
                    <a:solidFill>
                      <a:srgbClr val="90ABD3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2,4</a:t>
                      </a:r>
                    </a:p>
                  </a:txBody>
                  <a:tcPr>
                    <a:solidFill>
                      <a:srgbClr val="90ABD3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2,</a:t>
                      </a:r>
                      <a:r>
                        <a:rPr lang="en-US" sz="2000" dirty="0"/>
                        <a:t>4</a:t>
                      </a:r>
                      <a:endParaRPr lang="ru-RU" sz="2000" dirty="0"/>
                    </a:p>
                  </a:txBody>
                  <a:tcPr>
                    <a:solidFill>
                      <a:srgbClr val="90ABD3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203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40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2" y="-31750"/>
            <a:ext cx="12192000" cy="6777037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8A8B5712-9B4F-4A46-974D-D863E5078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863"/>
            <a:ext cx="12192001" cy="1225550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1CDAE13E-85EC-4348-ADD2-AF94B5DF3679}"/>
              </a:ext>
            </a:extLst>
          </p:cNvPr>
          <p:cNvSpPr>
            <a:spLocks noChangeShapeType="1"/>
          </p:cNvSpPr>
          <p:nvPr/>
        </p:nvSpPr>
        <p:spPr bwMode="auto">
          <a:xfrm>
            <a:off x="-1" y="36513"/>
            <a:ext cx="12191999" cy="6350"/>
          </a:xfrm>
          <a:prstGeom prst="line">
            <a:avLst/>
          </a:prstGeom>
          <a:noFill/>
          <a:ln w="76200">
            <a:solidFill>
              <a:srgbClr val="1339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" name="Picture 5" descr="logo">
            <a:extLst>
              <a:ext uri="{FF2B5EF4-FFF2-40B4-BE49-F238E27FC236}">
                <a16:creationId xmlns:a16="http://schemas.microsoft.com/office/drawing/2014/main" id="{6BD28942-4626-4ED2-84C9-21BA91684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88913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C56A26AC-C0F7-40F1-A7E7-4508ACA78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1" y="1125769"/>
            <a:ext cx="2987675" cy="358775"/>
          </a:xfrm>
          <a:prstGeom prst="rect">
            <a:avLst/>
          </a:prstGeom>
          <a:solidFill>
            <a:srgbClr val="2B57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024AED3F-CF5C-4412-B5EC-BE056C1EC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324" y="280988"/>
            <a:ext cx="9556411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3300" dirty="0">
                <a:solidFill>
                  <a:schemeClr val="bg1"/>
                </a:solidFill>
                <a:latin typeface="Tahoma" panose="020B0604030504040204" pitchFamily="34" charset="0"/>
              </a:rPr>
              <a:t>ФГБУ «Управление «Омскмелиоводхоз»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F136BD63-CFE1-44A2-9981-DD46B2D66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3" y="1115011"/>
            <a:ext cx="9204323" cy="381000"/>
          </a:xfrm>
          <a:prstGeom prst="rect">
            <a:avLst/>
          </a:prstGeom>
          <a:solidFill>
            <a:srgbClr val="DEEA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" name="Rectangle 11">
            <a:extLst>
              <a:ext uri="{FF2B5EF4-FFF2-40B4-BE49-F238E27FC236}">
                <a16:creationId xmlns:a16="http://schemas.microsoft.com/office/drawing/2014/main" id="{43CA6820-3E86-41C1-A3F0-2F32F921D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682581"/>
            <a:ext cx="11850637" cy="188913"/>
          </a:xfrm>
          <a:prstGeom prst="rect">
            <a:avLst/>
          </a:prstGeom>
          <a:solidFill>
            <a:srgbClr val="2B57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" name="Rectangle 28">
            <a:extLst>
              <a:ext uri="{FF2B5EF4-FFF2-40B4-BE49-F238E27FC236}">
                <a16:creationId xmlns:a16="http://schemas.microsoft.com/office/drawing/2014/main" id="{3FF1C455-3CD2-499D-A3CE-CA4844CCE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0637" y="6682582"/>
            <a:ext cx="341359" cy="18891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fld id="{0E8D20B1-16F6-46A6-844D-53727685D764}" type="slidenum">
              <a:rPr lang="ru-RU" altLang="ru-RU" sz="1000" b="1">
                <a:solidFill>
                  <a:schemeClr val="bg1"/>
                </a:solidFill>
                <a:latin typeface="Tahoma" panose="020B0604030504040204" pitchFamily="34" charset="0"/>
              </a:rPr>
              <a:pPr algn="r" eaLnBrk="1" hangingPunct="1">
                <a:lnSpc>
                  <a:spcPct val="8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t>9</a:t>
            </a:fld>
            <a:endParaRPr lang="ru-RU" altLang="ru-RU" sz="10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BC4FEB6F-D0C7-413B-B0A5-E128E2AB19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68403"/>
              </p:ext>
            </p:extLst>
          </p:nvPr>
        </p:nvGraphicFramePr>
        <p:xfrm>
          <a:off x="16461" y="1491250"/>
          <a:ext cx="5819772" cy="23063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19772">
                  <a:extLst>
                    <a:ext uri="{9D8B030D-6E8A-4147-A177-3AD203B41FA5}">
                      <a16:colId xmlns:a16="http://schemas.microsoft.com/office/drawing/2014/main" val="2659396203"/>
                    </a:ext>
                  </a:extLst>
                </a:gridCol>
              </a:tblGrid>
              <a:tr h="2306381">
                <a:tc>
                  <a:txBody>
                    <a:bodyPr/>
                    <a:lstStyle/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ru-RU" sz="1400" b="1" u="sng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Услуги, оказываемые на платной основе: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ru-RU" sz="1200" b="1" dirty="0"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Оказание услуг по водоотведению и подаче воды </a:t>
                      </a:r>
                      <a:r>
                        <a:rPr lang="ru-RU" sz="1400" dirty="0" err="1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водопотребителям</a:t>
                      </a:r>
                      <a:r>
                        <a:rPr lang="ru-RU" sz="14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сельскохозяйственным товаропроизводителям и сельскому населению;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2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Оказание необходимых транспортных, погрузочно-разгрузочных и ремонтно-технических услуг сельскохозяйственным товаропроизводителям, а также другим юридическим и физическим лицам.</a:t>
                      </a:r>
                      <a:endParaRPr lang="ru-RU" sz="14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022" marR="13022" marT="0" marB="0"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861436"/>
                  </a:ext>
                </a:extLst>
              </a:tr>
            </a:tbl>
          </a:graphicData>
        </a:graphic>
      </p:graphicFrame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95039FF9-4D73-425A-8A41-D49FEA8EE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224136"/>
              </p:ext>
            </p:extLst>
          </p:nvPr>
        </p:nvGraphicFramePr>
        <p:xfrm>
          <a:off x="5836237" y="1505108"/>
          <a:ext cx="6355763" cy="2306381"/>
        </p:xfrm>
        <a:graphic>
          <a:graphicData uri="http://schemas.openxmlformats.org/drawingml/2006/table">
            <a:tbl>
              <a:tblPr firstRow="1" bandRow="1"/>
              <a:tblGrid>
                <a:gridCol w="2477188">
                  <a:extLst>
                    <a:ext uri="{9D8B030D-6E8A-4147-A177-3AD203B41FA5}">
                      <a16:colId xmlns:a16="http://schemas.microsoft.com/office/drawing/2014/main" val="2838208108"/>
                    </a:ext>
                  </a:extLst>
                </a:gridCol>
                <a:gridCol w="1288272">
                  <a:extLst>
                    <a:ext uri="{9D8B030D-6E8A-4147-A177-3AD203B41FA5}">
                      <a16:colId xmlns:a16="http://schemas.microsoft.com/office/drawing/2014/main" val="1828520571"/>
                    </a:ext>
                  </a:extLst>
                </a:gridCol>
                <a:gridCol w="1333871">
                  <a:extLst>
                    <a:ext uri="{9D8B030D-6E8A-4147-A177-3AD203B41FA5}">
                      <a16:colId xmlns:a16="http://schemas.microsoft.com/office/drawing/2014/main" val="67370103"/>
                    </a:ext>
                  </a:extLst>
                </a:gridCol>
                <a:gridCol w="1256432">
                  <a:extLst>
                    <a:ext uri="{9D8B030D-6E8A-4147-A177-3AD203B41FA5}">
                      <a16:colId xmlns:a16="http://schemas.microsoft.com/office/drawing/2014/main" val="1218905302"/>
                    </a:ext>
                  </a:extLst>
                </a:gridCol>
              </a:tblGrid>
              <a:tr h="5690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2018</a:t>
                      </a:r>
                    </a:p>
                  </a:txBody>
                  <a:tcPr>
                    <a:solidFill>
                      <a:schemeClr val="bg1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2019</a:t>
                      </a:r>
                    </a:p>
                  </a:txBody>
                  <a:tcPr>
                    <a:solidFill>
                      <a:schemeClr val="bg1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2020</a:t>
                      </a:r>
                    </a:p>
                    <a:p>
                      <a:pPr algn="ctr"/>
                      <a:r>
                        <a:rPr lang="ru-RU" sz="1200" dirty="0"/>
                        <a:t>(план)</a:t>
                      </a:r>
                    </a:p>
                  </a:txBody>
                  <a:tcPr>
                    <a:solidFill>
                      <a:schemeClr val="bg1"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433416"/>
                  </a:ext>
                </a:extLst>
              </a:tr>
              <a:tr h="429635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+mj-lt"/>
                        </a:rPr>
                        <a:t>Заключено договоров на подачу воды всего</a:t>
                      </a:r>
                    </a:p>
                  </a:txBody>
                  <a:tcPr>
                    <a:solidFill>
                      <a:schemeClr val="bg1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41</a:t>
                      </a:r>
                    </a:p>
                  </a:txBody>
                  <a:tcPr>
                    <a:solidFill>
                      <a:srgbClr val="FFFF00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42</a:t>
                      </a:r>
                    </a:p>
                  </a:txBody>
                  <a:tcPr>
                    <a:solidFill>
                      <a:srgbClr val="FFFF00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42</a:t>
                      </a:r>
                    </a:p>
                  </a:txBody>
                  <a:tcPr>
                    <a:solidFill>
                      <a:srgbClr val="FFFF00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587230"/>
                  </a:ext>
                </a:extLst>
              </a:tr>
              <a:tr h="4456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том числе с</a:t>
                      </a:r>
                      <a:r>
                        <a:rPr lang="ru-RU" sz="1200" b="1" baseline="0" dirty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сельхозтоваропроизводителями</a:t>
                      </a:r>
                      <a:endParaRPr lang="ru-RU" sz="1200" b="1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13</a:t>
                      </a:r>
                    </a:p>
                  </a:txBody>
                  <a:tcPr>
                    <a:solidFill>
                      <a:srgbClr val="FFFF00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15</a:t>
                      </a:r>
                    </a:p>
                  </a:txBody>
                  <a:tcPr>
                    <a:solidFill>
                      <a:srgbClr val="FFFF00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15</a:t>
                      </a: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762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Подано воды,</a:t>
                      </a:r>
                      <a:r>
                        <a:rPr lang="ru-RU" sz="1200" b="1" baseline="0" dirty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тыс.</a:t>
                      </a:r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м³</a:t>
                      </a:r>
                      <a:endParaRPr lang="ru-RU" sz="1200" b="1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2849,0</a:t>
                      </a:r>
                    </a:p>
                  </a:txBody>
                  <a:tcPr>
                    <a:solidFill>
                      <a:srgbClr val="FFFF00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3449,2</a:t>
                      </a:r>
                    </a:p>
                  </a:txBody>
                  <a:tcPr>
                    <a:solidFill>
                      <a:srgbClr val="FFFF00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3662,0</a:t>
                      </a:r>
                    </a:p>
                  </a:txBody>
                  <a:tcPr>
                    <a:solidFill>
                      <a:srgbClr val="FFFF00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972090"/>
                  </a:ext>
                </a:extLst>
              </a:tr>
              <a:tr h="44180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Получено средств за услуги по</a:t>
                      </a:r>
                      <a:r>
                        <a:rPr lang="ru-RU" sz="1200" b="1" baseline="0" dirty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подаче воды, тыс. руб.</a:t>
                      </a:r>
                      <a:endParaRPr lang="ru-RU" sz="1200" b="1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12055,0</a:t>
                      </a:r>
                    </a:p>
                  </a:txBody>
                  <a:tcPr>
                    <a:solidFill>
                      <a:srgbClr val="FFFF00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17495,2</a:t>
                      </a:r>
                    </a:p>
                  </a:txBody>
                  <a:tcPr>
                    <a:solidFill>
                      <a:srgbClr val="FFFF00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27815,6</a:t>
                      </a:r>
                    </a:p>
                  </a:txBody>
                  <a:tcPr>
                    <a:solidFill>
                      <a:srgbClr val="FFFF00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753319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3D4FE4-51FA-486A-AD01-09524D800C6B}"/>
              </a:ext>
            </a:extLst>
          </p:cNvPr>
          <p:cNvSpPr/>
          <p:nvPr/>
        </p:nvSpPr>
        <p:spPr>
          <a:xfrm>
            <a:off x="0" y="6310393"/>
            <a:ext cx="12191996" cy="38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C3568987-C441-420D-A51E-E4CCE82593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8956384"/>
              </p:ext>
            </p:extLst>
          </p:nvPr>
        </p:nvGraphicFramePr>
        <p:xfrm>
          <a:off x="16460" y="3797632"/>
          <a:ext cx="12191995" cy="3017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504653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619</TotalTime>
  <Words>513</Words>
  <Application>Microsoft Office PowerPoint</Application>
  <PresentationFormat>Широкоэкранный</PresentationFormat>
  <Paragraphs>159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Tahoma</vt:lpstr>
      <vt:lpstr>Times New Roman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Владимир Кундыус</cp:lastModifiedBy>
  <cp:revision>37</cp:revision>
  <dcterms:created xsi:type="dcterms:W3CDTF">2018-10-15T12:12:38Z</dcterms:created>
  <dcterms:modified xsi:type="dcterms:W3CDTF">2020-06-23T10:50:43Z</dcterms:modified>
</cp:coreProperties>
</file>